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AB67CF-EB06-4C18-9367-2D2103BB044F}" v="3" dt="2022-08-15T19:14:45.1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08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A64A-B179-4A05-90FE-66F6BF582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DDCAED-6596-4224-A8CB-A36AD9A1B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E8DC5-B231-4A7A-BE79-34CE0B24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B82C9-17C3-4A91-9E50-5A8B9904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959ED-C0D5-49DB-8A60-52B1836BF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50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BA97-EA3F-496F-B33E-6F8EDBC42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76011-B867-4DCB-89BE-1B3350AC2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82471D-B1D7-4728-8618-978D86EC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7EE51-98E8-4381-B387-77378866B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EC4F1-A84C-43F7-920D-379DC3E96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3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13366A-52D8-47EB-926E-08D0F43ECC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8FC45E-2ABC-40F1-B235-F1818E941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184B2-8A4E-4811-B5BE-894B71BB5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4B9A-85A0-458E-8139-6CAF982A2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D8BEB-DC82-4EDB-BC55-92D313C5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07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4CDCF-0BCD-41E4-A1ED-8C72895C6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4B1C2-466D-4B79-A911-8F7B3324E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90F42-AA9A-4E23-B87C-24A545611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2C35E-2012-436F-8C6E-FAF0F42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A744F-8845-48AB-B0CF-4CE0144A4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5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C763-F26C-49D7-8A5C-BBCE577D0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FB4FD7-B5F2-4332-A29B-DF8C5F6C3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CDFE3-4D96-4C96-B578-D33BC920F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8EB58-6FCF-4666-80C1-AB5E444A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51683-E1D6-45BA-ADDD-FCD96D117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2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985F-77C0-4323-81F8-E77120352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A5160-FCF6-40E4-BC0A-FF4C417DC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7BAD45-874D-45E1-B5CB-17F24F85B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C7B8D-735C-47B9-B269-C848382E6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BBC76-AD6D-4F67-8276-42AF9880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C713F-CECA-4919-93CD-99E3A322D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4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023B5-EAA4-42EA-8246-CFF61C1A4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51C0E-985C-475A-9396-956AE5445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62AC7-E54A-47C9-8C16-AA9BD7CAA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0C80F5-9511-4FC5-BBB9-A3DA99402D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15026-B2B8-46CC-9749-90F47A164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DBF9E5-077E-4AAF-8665-23CFE2E1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85D4A6-D0FF-4970-B69B-527C356D4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D8D8F7-CE20-4C3F-8F92-7DA3D8CB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0016E-3F4E-4281-A4AC-30FBB513C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63794-2F48-452C-A49E-2FD444803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B10678-6E00-4D24-A43B-7D787D8B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0C08D-995B-41CE-AE9B-700DCF8CA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7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8010C4-CA47-4D4A-A6CE-9622E42DB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977C5-2C32-4A9E-BCD4-592D29F4F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62B07-35FA-4237-8DA3-28DE93915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5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7774C-BB7C-489D-800D-F2B52CE65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D9132-3FFC-4D44-B59F-0482072BF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9CFA3D-D63B-4AAA-8FE6-E3D3C1AB5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460DC2-2993-4DFD-A931-A1951695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B6F72-8431-40A4-94B0-FD4C5DCA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8C81D-E286-4912-8D1E-DB4777C5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4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D17AD-8CEF-4A67-8892-5A572A047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624AB2-C7D7-4094-BF3E-9B5FE99B0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6B4ECD-103C-49EB-8E81-741BE894D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C3A744-CEFE-4B14-A21F-DE0184FA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152BB-7E13-4888-A05C-DEB797BA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4EBFC9-6099-42B8-8138-1E8283C5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4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B86BFD-BC2C-4ECE-8142-CFD34C3FE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EC5C9C-ABF0-4E7E-A2FF-9012147F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85060-3C8A-4E38-B821-7DB0D446C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BDF1A-2B14-4F98-876E-C175196C0F4E}" type="datetimeFigureOut">
              <a:rPr lang="en-US" smtClean="0"/>
              <a:t>8/18/22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8B50-9683-47AA-9538-EE334F986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77F58-D0F7-4CF0-8168-A0C3F99BE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6C118-86F4-4381-AC1C-8B4064A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2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BD6599CC-6F5C-49D4-962D-A50119015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77"/>
            <a:ext cx="10515600" cy="990671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UNO Academic Design, Assessment, Quality Assurance Model</a:t>
            </a:r>
            <a:br>
              <a:rPr lang="en-US" sz="2400" b="1" dirty="0"/>
            </a:br>
            <a:r>
              <a:rPr lang="en-US" sz="2400" b="1" dirty="0"/>
              <a:t>		</a:t>
            </a:r>
            <a:endParaRPr lang="en-US" sz="1200" b="1" dirty="0"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50BD668B-7EBE-4238-A062-397C40E68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446777"/>
              </p:ext>
            </p:extLst>
          </p:nvPr>
        </p:nvGraphicFramePr>
        <p:xfrm>
          <a:off x="989901" y="1107347"/>
          <a:ext cx="10363899" cy="5568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4635">
                  <a:extLst>
                    <a:ext uri="{9D8B030D-6E8A-4147-A177-3AD203B41FA5}">
                      <a16:colId xmlns:a16="http://schemas.microsoft.com/office/drawing/2014/main" val="957971878"/>
                    </a:ext>
                  </a:extLst>
                </a:gridCol>
                <a:gridCol w="2099904">
                  <a:extLst>
                    <a:ext uri="{9D8B030D-6E8A-4147-A177-3AD203B41FA5}">
                      <a16:colId xmlns:a16="http://schemas.microsoft.com/office/drawing/2014/main" val="63738234"/>
                    </a:ext>
                  </a:extLst>
                </a:gridCol>
                <a:gridCol w="2270760">
                  <a:extLst>
                    <a:ext uri="{9D8B030D-6E8A-4147-A177-3AD203B41FA5}">
                      <a16:colId xmlns:a16="http://schemas.microsoft.com/office/drawing/2014/main" val="193195943"/>
                    </a:ext>
                  </a:extLst>
                </a:gridCol>
                <a:gridCol w="1937857">
                  <a:extLst>
                    <a:ext uri="{9D8B030D-6E8A-4147-A177-3AD203B41FA5}">
                      <a16:colId xmlns:a16="http://schemas.microsoft.com/office/drawing/2014/main" val="3059520120"/>
                    </a:ext>
                  </a:extLst>
                </a:gridCol>
                <a:gridCol w="2100743">
                  <a:extLst>
                    <a:ext uri="{9D8B030D-6E8A-4147-A177-3AD203B41FA5}">
                      <a16:colId xmlns:a16="http://schemas.microsoft.com/office/drawing/2014/main" val="3615548516"/>
                    </a:ext>
                  </a:extLst>
                </a:gridCol>
              </a:tblGrid>
              <a:tr h="511611">
                <a:tc>
                  <a:txBody>
                    <a:bodyPr/>
                    <a:lstStyle/>
                    <a:p>
                      <a:r>
                        <a:rPr lang="en-US" sz="1400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Design, Implementation,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Development, Oversight, Guidance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Quality Mechanism (Design or Assessment)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Final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602943"/>
                  </a:ext>
                </a:extLst>
              </a:tr>
              <a:tr h="1004169">
                <a:tc>
                  <a:txBody>
                    <a:bodyPr/>
                    <a:lstStyle/>
                    <a:p>
                      <a:r>
                        <a:rPr lang="en-US" sz="1200" dirty="0"/>
                        <a:t>Academic Program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Faculty within the Department or School, Faculty across Campus, External Reviewer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UNO Academic Planning Council, Academic Affairs, Office of Systems Intelligence and </a:t>
                      </a:r>
                      <a:r>
                        <a:rPr lang="en-US" sz="1200"/>
                        <a:t>Data Analytics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Review Criteria, Review Process, Program Accreditation, Academic Department Indicators, Data Informed Decisions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OAA, Executive Leadership, BOR, CCPE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757252"/>
                  </a:ext>
                </a:extLst>
              </a:tr>
              <a:tr h="993127">
                <a:tc>
                  <a:txBody>
                    <a:bodyPr/>
                    <a:lstStyle/>
                    <a:p>
                      <a:r>
                        <a:rPr lang="en-US" sz="1200"/>
                        <a:t>New Academic Program Development </a:t>
                      </a:r>
                      <a:r>
                        <a:rPr lang="en-US" sz="1050"/>
                        <a:t>(degrees, majors, certificates, minors, concentrations, degree-granting units)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Input from Multiple Sources, Faculty within the Department or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Department &amp; College Committees, UNO Graduate Council, UNO Educational Policy Advisory Committee, Faculty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Review Criteria, Review 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OAA, Executive Leadership, BOR (as applicable), CCPE (as applicable),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HLC – pre-approval required before advertising/offering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659106"/>
                  </a:ext>
                </a:extLst>
              </a:tr>
              <a:tr h="1127312">
                <a:tc>
                  <a:txBody>
                    <a:bodyPr/>
                    <a:lstStyle/>
                    <a:p>
                      <a:r>
                        <a:rPr lang="en-US" sz="1200"/>
                        <a:t>Modifications to Existing Academic Programs </a:t>
                      </a:r>
                      <a:r>
                        <a:rPr lang="en-US" sz="1050"/>
                        <a:t>(degrees, majors, certificates, courses, minors, pathways, concentrations,  degree-granting units, delivery modes)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Input from Multiple Sources, Faculty within the Department or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Department &amp; College Committees, UNO Graduate Council, UNO EPACs, Faculty 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Review Criteria, Review Process</a:t>
                      </a:r>
                    </a:p>
                    <a:p>
                      <a:endParaRPr lang="en-US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OAA, Executive Leadership, BOR (as applicable), CCPE (as applicable)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, HLC – notification required within 30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52988"/>
                  </a:ext>
                </a:extLst>
              </a:tr>
              <a:tr h="993127">
                <a:tc>
                  <a:txBody>
                    <a:bodyPr/>
                    <a:lstStyle/>
                    <a:p>
                      <a:r>
                        <a:rPr lang="en-US" sz="1200"/>
                        <a:t>Modifications to Gen Ed SLOs and Gen ED SLO  Assessment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Faculty within Departments and Schools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Department &amp; College Committees, UNO General Education Committee, UNO Academic Assessment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SLO Criteria, Guidelines for Assessment of SLOs, Report Review Criteria, Data Informed Decisions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UNO General Education Committee,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HLC – notification required within 30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7793"/>
                  </a:ext>
                </a:extLst>
              </a:tr>
              <a:tr h="905407">
                <a:tc>
                  <a:txBody>
                    <a:bodyPr/>
                    <a:lstStyle/>
                    <a:p>
                      <a:r>
                        <a:rPr lang="en-US" sz="1200"/>
                        <a:t>Modifications to Program SLOs and Program SLO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Faculty within Departments and Schools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Department Committees, UNO Academic Assessment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SLO Criteria, Guidelines for Assessment of SLOs, Report Review Criteria, Data Informed Decisions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UNO Academic Assessment Committee, </a:t>
                      </a: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HLC – notification required within 30 days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62101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5EBC442-9C92-7CB7-B210-E70AAC500BCE}"/>
              </a:ext>
            </a:extLst>
          </p:cNvPr>
          <p:cNvSpPr txBox="1"/>
          <p:nvPr/>
        </p:nvSpPr>
        <p:spPr>
          <a:xfrm>
            <a:off x="11353800" y="6273800"/>
            <a:ext cx="6731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00"/>
          </a:p>
          <a:p>
            <a:r>
              <a:rPr lang="en-US" sz="900" i="1"/>
              <a:t>8.18.22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04E6AE-BCE1-0C3D-7189-0C19C14D07A9}"/>
              </a:ext>
            </a:extLst>
          </p:cNvPr>
          <p:cNvSpPr txBox="1"/>
          <p:nvPr/>
        </p:nvSpPr>
        <p:spPr>
          <a:xfrm>
            <a:off x="7323588" y="622300"/>
            <a:ext cx="32555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/>
              <a:t>Note: Includes HLC Substantive Change processes</a:t>
            </a:r>
          </a:p>
        </p:txBody>
      </p:sp>
    </p:spTree>
    <p:extLst>
      <p:ext uri="{BB962C8B-B14F-4D97-AF65-F5344CB8AC3E}">
        <p14:creationId xmlns:p14="http://schemas.microsoft.com/office/powerpoint/2010/main" val="963120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352</Words>
  <Application>Microsoft Macintosh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UNO Academic Design, Assessment, Quality Assurance Model  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UNO Academic Design, Assessment, Quality Assurance Model</dc:title>
  <dc:creator>Jill Russell</dc:creator>
  <cp:lastModifiedBy>Jennifer McCahill</cp:lastModifiedBy>
  <cp:revision>35</cp:revision>
  <cp:lastPrinted>2022-08-18T17:57:17Z</cp:lastPrinted>
  <dcterms:created xsi:type="dcterms:W3CDTF">2021-01-27T22:05:36Z</dcterms:created>
  <dcterms:modified xsi:type="dcterms:W3CDTF">2022-08-18T21:23:31Z</dcterms:modified>
</cp:coreProperties>
</file>